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2" userDrawn="1">
          <p15:clr>
            <a:srgbClr val="A4A3A4"/>
          </p15:clr>
        </p15:guide>
        <p15:guide id="2" pos="1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9"/>
    <a:srgbClr val="FFFF93"/>
    <a:srgbClr val="FFFF4B"/>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8" autoAdjust="0"/>
    <p:restoredTop sz="94660"/>
  </p:normalViewPr>
  <p:slideViewPr>
    <p:cSldViewPr snapToGrid="0">
      <p:cViewPr varScale="1">
        <p:scale>
          <a:sx n="81" d="100"/>
          <a:sy n="81" d="100"/>
        </p:scale>
        <p:origin x="3618" y="102"/>
      </p:cViewPr>
      <p:guideLst>
        <p:guide orient="horz" pos="3642"/>
        <p:guide pos="1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95559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38808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9909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2897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57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19952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89153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36640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82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2697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62253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20EA12-D32A-4F5C-AE69-394F93CDD7E9}" type="datetimeFigureOut">
              <a:rPr kumimoji="1" lang="ja-JP" altLang="en-US" smtClean="0"/>
              <a:t>2019/9/26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6033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54366" y="4729132"/>
            <a:ext cx="6547295" cy="2542580"/>
          </a:xfrm>
          <a:prstGeom prst="roundRect">
            <a:avLst>
              <a:gd name="adj" fmla="val 8109"/>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325818" y="4573240"/>
            <a:ext cx="2007808"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383060" y="4594912"/>
            <a:ext cx="219083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対象となる子ども</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54366" y="2809731"/>
            <a:ext cx="6547295" cy="1620000"/>
          </a:xfrm>
          <a:prstGeom prst="roundRect">
            <a:avLst>
              <a:gd name="adj" fmla="val 10461"/>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83824" y="4978412"/>
            <a:ext cx="6857998" cy="661720"/>
          </a:xfrm>
          <a:prstGeom prst="rect">
            <a:avLst/>
          </a:prstGeom>
          <a:noFill/>
        </p:spPr>
        <p:txBody>
          <a:bodyPr wrap="square" rtlCol="0">
            <a:spAutoFit/>
          </a:bodyPr>
          <a:lstStyle/>
          <a:p>
            <a:pPr marL="180975" indent="-180975"/>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対象となる期間は、</a:t>
            </a:r>
            <a:endPar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満</a:t>
            </a:r>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歳になって初めての４月１日から３年間</a:t>
            </a:r>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0" y="8774799"/>
            <a:ext cx="6857999" cy="1131201"/>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r>
              <a:rPr lang="ja-JP" altLang="en-US" sz="1700" dirty="0">
                <a:solidFill>
                  <a:schemeClr val="bg1"/>
                </a:solidFill>
                <a:latin typeface="+mn-ea"/>
              </a:rPr>
              <a:t> </a:t>
            </a:r>
            <a:r>
              <a:rPr lang="ja-JP" altLang="en-US" sz="2000" dirty="0" smtClean="0">
                <a:solidFill>
                  <a:schemeClr val="bg1"/>
                </a:solidFill>
                <a:latin typeface="メイリオ" panose="020B0604030504040204" pitchFamily="50" charset="-128"/>
                <a:ea typeface="メイリオ" panose="020B0604030504040204" pitchFamily="50" charset="-128"/>
              </a:rPr>
              <a:t>問い合わせ先：比布町保健福祉課福祉係</a:t>
            </a:r>
            <a:endParaRPr lang="en-US" altLang="ja-JP" sz="2000"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600"/>
              </a:spcAft>
            </a:pPr>
            <a:r>
              <a:rPr lang="ja-JP" altLang="en-US" sz="2000" dirty="0" smtClean="0">
                <a:solidFill>
                  <a:schemeClr val="bg1"/>
                </a:solidFill>
                <a:latin typeface="メイリオ" panose="020B0604030504040204" pitchFamily="50" charset="-128"/>
                <a:ea typeface="メイリオ" panose="020B0604030504040204" pitchFamily="50" charset="-128"/>
              </a:rPr>
              <a:t>  </a:t>
            </a:r>
            <a:r>
              <a:rPr kumimoji="1" lang="en-US" altLang="ja-JP" sz="2000" dirty="0" smtClean="0">
                <a:solidFill>
                  <a:schemeClr val="bg1"/>
                </a:solidFill>
                <a:latin typeface="メイリオ" panose="020B0604030504040204" pitchFamily="50" charset="-128"/>
                <a:ea typeface="メイリオ" panose="020B0604030504040204" pitchFamily="50" charset="-128"/>
              </a:rPr>
              <a:t>TEL:</a:t>
            </a:r>
            <a:r>
              <a:rPr lang="ja-JP" altLang="en-US" sz="2000" dirty="0" smtClean="0">
                <a:solidFill>
                  <a:schemeClr val="bg1"/>
                </a:solidFill>
                <a:latin typeface="メイリオ" panose="020B0604030504040204" pitchFamily="50" charset="-128"/>
                <a:ea typeface="メイリオ" panose="020B0604030504040204" pitchFamily="50" charset="-128"/>
              </a:rPr>
              <a:t> </a:t>
            </a:r>
            <a:r>
              <a:rPr kumimoji="1" lang="en-US" altLang="ja-JP" sz="2000" dirty="0" smtClean="0">
                <a:solidFill>
                  <a:schemeClr val="bg1"/>
                </a:solidFill>
                <a:latin typeface="メイリオ" panose="020B0604030504040204" pitchFamily="50" charset="-128"/>
                <a:ea typeface="メイリオ" panose="020B0604030504040204" pitchFamily="50" charset="-128"/>
              </a:rPr>
              <a:t>0166-85-4804</a:t>
            </a:r>
          </a:p>
          <a:p>
            <a:pPr marL="82550" indent="-82550" algn="ctr">
              <a:spcAft>
                <a:spcPts val="600"/>
              </a:spcAft>
            </a:pPr>
            <a:endParaRPr kumimoji="1" lang="ja-JP" altLang="en-US" sz="1050" dirty="0">
              <a:solidFill>
                <a:schemeClr val="bg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77167029"/>
              </p:ext>
            </p:extLst>
          </p:nvPr>
        </p:nvGraphicFramePr>
        <p:xfrm>
          <a:off x="237507" y="5794573"/>
          <a:ext cx="6377049" cy="1314600"/>
        </p:xfrm>
        <a:graphic>
          <a:graphicData uri="http://schemas.openxmlformats.org/drawingml/2006/table">
            <a:tbl>
              <a:tblPr/>
              <a:tblGrid>
                <a:gridCol w="1753267">
                  <a:extLst>
                    <a:ext uri="{9D8B030D-6E8A-4147-A177-3AD203B41FA5}">
                      <a16:colId xmlns:a16="http://schemas.microsoft.com/office/drawing/2014/main" xmlns="" val="2921428443"/>
                    </a:ext>
                  </a:extLst>
                </a:gridCol>
                <a:gridCol w="4623782">
                  <a:extLst>
                    <a:ext uri="{9D8B030D-6E8A-4147-A177-3AD203B41FA5}">
                      <a16:colId xmlns:a16="http://schemas.microsoft.com/office/drawing/2014/main" xmlns="" val="2308584858"/>
                    </a:ext>
                  </a:extLst>
                </a:gridCol>
              </a:tblGrid>
              <a:tr h="0">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時　　　期</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対　　象　　</a:t>
                      </a:r>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者</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xmlns="" val="232111247"/>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2019</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2013</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2016</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の</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障がいの</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047308121"/>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年４月１日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2017</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日までの</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障がいの</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320330649"/>
                  </a:ext>
                </a:extLst>
              </a:tr>
            </a:tbl>
          </a:graphicData>
        </a:graphic>
      </p:graphicFrame>
      <p:sp>
        <p:nvSpPr>
          <p:cNvPr id="9" name="テキスト ボックス 8"/>
          <p:cNvSpPr txBox="1"/>
          <p:nvPr/>
        </p:nvSpPr>
        <p:spPr>
          <a:xfrm>
            <a:off x="154366" y="2011281"/>
            <a:ext cx="6702646" cy="584775"/>
          </a:xfrm>
          <a:prstGeom prst="rect">
            <a:avLst/>
          </a:prstGeom>
          <a:noFill/>
        </p:spPr>
        <p:txBody>
          <a:bodyPr wrap="square" rtlCol="0">
            <a:spAutoFit/>
          </a:bodyPr>
          <a:lstStyle/>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就学前の</a:t>
            </a:r>
            <a:r>
              <a:rPr lang="ja-JP" altLang="en-US" sz="1600" dirty="0" err="1" smtClean="0">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児を支援するため、下記のサービスについては、</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対象者の利用者負担を無料とします。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91561" y="5579595"/>
            <a:ext cx="2532665" cy="261610"/>
          </a:xfrm>
          <a:prstGeom prst="rect">
            <a:avLst/>
          </a:prstGeom>
          <a:noFill/>
        </p:spPr>
        <p:txBody>
          <a:bodyPr wrap="square" rtlCol="0">
            <a:spAutoFit/>
          </a:bodyPr>
          <a:lstStyle/>
          <a:p>
            <a:pPr marL="180975" indent="-180975"/>
            <a:r>
              <a:rPr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（具体的な対象者の例）</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0" y="7315822"/>
            <a:ext cx="6857012" cy="1446550"/>
          </a:xfrm>
          <a:prstGeom prst="rect">
            <a:avLst/>
          </a:prstGeom>
          <a:noFill/>
        </p:spPr>
        <p:txBody>
          <a:bodyPr wrap="square" rtlCol="0">
            <a:spAutoFit/>
          </a:bodyPr>
          <a:lstStyle/>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利用者負担以外の費用</a:t>
            </a:r>
            <a:r>
              <a:rPr lang="ja-JP" altLang="en-US" sz="11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（医療費や、食費等の現在実費で負担しているもの）</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は引き続きお支払いいただくことになります。</a:t>
            </a:r>
          </a:p>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幼稚園</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、保育所、認定こども</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園等と、上記サービスの</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両方を</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利用する場合</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両方とも無償化</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の対象となります</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endParaRPr lang="en-US" altLang="ja-JP" sz="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2000" b="1" dirty="0" smtClean="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無償化にあたり、新たな手続きは必要ありません。</a:t>
            </a:r>
            <a:endParaRPr lang="en-US" altLang="ja-JP" sz="20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spc="-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ご利用の</a:t>
            </a:r>
            <a:r>
              <a:rPr lang="ja-JP" altLang="en-US" sz="1100" spc="-100" dirty="0" err="1"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100" spc="-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児サービス事業所との間で、年齢を伝えるなどして無償化対象であることを事前にご確認ください。</a:t>
            </a:r>
            <a:endParaRPr lang="en-US" altLang="ja-JP" sz="1100" spc="-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25817" y="3072847"/>
            <a:ext cx="6325127" cy="1311128"/>
          </a:xfrm>
          <a:prstGeom prst="rect">
            <a:avLst/>
          </a:prstGeom>
          <a:noFill/>
        </p:spPr>
        <p:txBody>
          <a:bodyPr wrap="square" rtlCol="0">
            <a:spAutoFit/>
          </a:bodyPr>
          <a:lstStyle/>
          <a:p>
            <a:pPr marL="180975" indent="-180975">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・福祉型障害児入所</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施設</a:t>
            </a:r>
            <a:endPar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・医療型障害児入所施設</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・居宅訪問型児童発達支援　　　　　　　　　　　</a:t>
            </a:r>
            <a:endParaRPr lang="en-US" altLang="ja-JP"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保育所等訪問</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25817" y="2657196"/>
            <a:ext cx="2223362"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16623" y="2679093"/>
            <a:ext cx="230760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無料となるサービス</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1" y="-24714"/>
            <a:ext cx="6858000" cy="1891056"/>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2" name="ブローチ 31"/>
          <p:cNvSpPr/>
          <p:nvPr/>
        </p:nvSpPr>
        <p:spPr>
          <a:xfrm>
            <a:off x="216000" y="262216"/>
            <a:ext cx="6408000" cy="1368000"/>
          </a:xfrm>
          <a:prstGeom prst="plaque">
            <a:avLst>
              <a:gd name="adj" fmla="val 8499"/>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54366" y="669005"/>
            <a:ext cx="6547294" cy="934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800"/>
              </a:spcAft>
            </a:pPr>
            <a:r>
              <a:rPr lang="ja-JP" altLang="en-US" b="1" dirty="0" smtClean="0">
                <a:solidFill>
                  <a:schemeClr val="bg1"/>
                </a:solidFill>
                <a:latin typeface="メイリオ" panose="020B0604030504040204" pitchFamily="50" charset="-128"/>
                <a:ea typeface="メイリオ" panose="020B0604030504040204" pitchFamily="50" charset="-128"/>
              </a:rPr>
              <a:t>３歳</a:t>
            </a:r>
            <a:r>
              <a:rPr lang="ja-JP" altLang="en-US" b="1" dirty="0">
                <a:solidFill>
                  <a:schemeClr val="bg1"/>
                </a:solidFill>
                <a:latin typeface="メイリオ" panose="020B0604030504040204" pitchFamily="50" charset="-128"/>
                <a:ea typeface="メイリオ" panose="020B0604030504040204" pitchFamily="50" charset="-128"/>
              </a:rPr>
              <a:t>から５歳まで</a:t>
            </a:r>
            <a:r>
              <a:rPr lang="ja-JP" altLang="en-US" b="1" dirty="0" smtClean="0">
                <a:solidFill>
                  <a:schemeClr val="bg1"/>
                </a:solidFill>
                <a:latin typeface="メイリオ" panose="020B0604030504040204" pitchFamily="50" charset="-128"/>
                <a:ea typeface="メイリオ" panose="020B0604030504040204" pitchFamily="50" charset="-128"/>
              </a:rPr>
              <a:t>の障がいのある子どもたちのための</a:t>
            </a:r>
            <a:endParaRPr lang="en-US" altLang="ja-JP" b="1"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800"/>
              </a:spcAft>
            </a:pPr>
            <a:r>
              <a:rPr lang="ja-JP" altLang="en-US" sz="3000" b="1" dirty="0" smtClean="0">
                <a:solidFill>
                  <a:schemeClr val="bg1"/>
                </a:solidFill>
                <a:latin typeface="メイリオ" panose="020B0604030504040204" pitchFamily="50" charset="-128"/>
                <a:ea typeface="メイリオ" panose="020B0604030504040204" pitchFamily="50" charset="-128"/>
              </a:rPr>
              <a:t>児童発達支援</a:t>
            </a:r>
            <a:r>
              <a:rPr lang="ja-JP" altLang="en-US" sz="1700" b="1" dirty="0" smtClean="0">
                <a:solidFill>
                  <a:schemeClr val="bg1"/>
                </a:solidFill>
                <a:latin typeface="メイリオ" panose="020B0604030504040204" pitchFamily="50" charset="-128"/>
                <a:ea typeface="メイリオ" panose="020B0604030504040204" pitchFamily="50" charset="-128"/>
              </a:rPr>
              <a:t>等の利用者負担が</a:t>
            </a:r>
            <a:r>
              <a:rPr lang="ja-JP" altLang="en-US" sz="3000" b="1" dirty="0" smtClean="0">
                <a:solidFill>
                  <a:schemeClr val="bg1"/>
                </a:solidFill>
                <a:latin typeface="メイリオ" panose="020B0604030504040204" pitchFamily="50" charset="-128"/>
                <a:ea typeface="メイリオ" panose="020B0604030504040204" pitchFamily="50" charset="-128"/>
              </a:rPr>
              <a:t>無償化</a:t>
            </a:r>
            <a:r>
              <a:rPr lang="ja-JP" altLang="en-US" sz="1700" b="1" dirty="0" smtClean="0">
                <a:solidFill>
                  <a:schemeClr val="bg1"/>
                </a:solidFill>
                <a:latin typeface="メイリオ" panose="020B0604030504040204" pitchFamily="50" charset="-128"/>
                <a:ea typeface="メイリオ" panose="020B0604030504040204" pitchFamily="50" charset="-128"/>
              </a:rPr>
              <a:t>されます</a:t>
            </a:r>
            <a:r>
              <a:rPr lang="ja-JP" altLang="en-US" dirty="0">
                <a:solidFill>
                  <a:schemeClr val="bg1"/>
                </a:solidFill>
                <a:latin typeface="メイリオ" panose="020B0604030504040204" pitchFamily="50" charset="-128"/>
                <a:ea typeface="メイリオ" panose="020B0604030504040204" pitchFamily="50" charset="-128"/>
              </a:rPr>
              <a:t>　</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1881187" y="90000"/>
            <a:ext cx="3109913" cy="4559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ctr"/>
          <a:lstStyle/>
          <a:p>
            <a:pPr marL="82550" indent="-82550" algn="ctr">
              <a:spcAft>
                <a:spcPts val="600"/>
              </a:spcAft>
            </a:pPr>
            <a:r>
              <a:rPr lang="en-US" altLang="ja-JP" sz="2400" b="1" dirty="0" smtClean="0">
                <a:solidFill>
                  <a:schemeClr val="bg1"/>
                </a:solidFill>
                <a:latin typeface="メイリオ" panose="020B0604030504040204" pitchFamily="50" charset="-128"/>
                <a:ea typeface="メイリオ" panose="020B0604030504040204" pitchFamily="50" charset="-128"/>
              </a:rPr>
              <a:t>2019</a:t>
            </a:r>
            <a:r>
              <a:rPr lang="ja-JP" altLang="en-US" sz="2400" b="1" dirty="0" smtClean="0">
                <a:solidFill>
                  <a:schemeClr val="bg1"/>
                </a:solidFill>
                <a:latin typeface="メイリオ" panose="020B0604030504040204" pitchFamily="50" charset="-128"/>
                <a:ea typeface="メイリオ" panose="020B0604030504040204" pitchFamily="50" charset="-128"/>
              </a:rPr>
              <a:t>年</a:t>
            </a:r>
            <a:r>
              <a:rPr lang="en-US" altLang="ja-JP" sz="2400" b="1" dirty="0" smtClean="0">
                <a:solidFill>
                  <a:schemeClr val="bg1"/>
                </a:solidFill>
                <a:latin typeface="メイリオ" panose="020B0604030504040204" pitchFamily="50" charset="-128"/>
                <a:ea typeface="メイリオ" panose="020B0604030504040204" pitchFamily="50" charset="-128"/>
              </a:rPr>
              <a:t>10</a:t>
            </a:r>
            <a:r>
              <a:rPr lang="ja-JP" altLang="en-US" sz="2400" b="1" dirty="0" smtClean="0">
                <a:solidFill>
                  <a:schemeClr val="bg1"/>
                </a:solidFill>
                <a:latin typeface="メイリオ" panose="020B0604030504040204" pitchFamily="50" charset="-128"/>
                <a:ea typeface="メイリオ" panose="020B0604030504040204" pitchFamily="50" charset="-128"/>
              </a:rPr>
              <a:t>月１日</a:t>
            </a:r>
            <a:r>
              <a:rPr lang="ja-JP" altLang="en-US" sz="2000" b="1" dirty="0" smtClean="0">
                <a:solidFill>
                  <a:schemeClr val="bg1"/>
                </a:solidFill>
                <a:latin typeface="メイリオ" panose="020B0604030504040204" pitchFamily="50" charset="-128"/>
                <a:ea typeface="メイリオ" panose="020B0604030504040204" pitchFamily="50" charset="-128"/>
              </a:rPr>
              <a:t>から</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6048374"/>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221</Words>
  <Application>Microsoft Office PowerPoint</Application>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2018-09-26T06:07:55Z</dcterms:created>
  <dcterms:modified xsi:type="dcterms:W3CDTF">2019-09-26T02:15:42Z</dcterms:modified>
</cp:coreProperties>
</file>